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ABA98B-77B0-40F6-83FD-D809F80FE11B}">
  <a:tblStyle styleId="{25ABA98B-77B0-40F6-83FD-D809F80FE1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4ec75c182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4ec75c182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4ec75c18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4ec75c18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4ec75c18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4ec75c18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4ec75c18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4ec75c18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4ec75c18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4ec75c18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4ec75c18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4ec75c18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5ddaaa1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5ddaaa1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4ec75c18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4ec75c18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942d696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942d696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ages.mtu.edu/~suits/notefreqs.html" TargetMode="External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jp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2CZeLHXCqffHKYatzWuwLfER7dNRNm1S#scrollTo=8t1-GWwjl04k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tau decay constant for a guitar sound wave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Andrew Krupien, Jeanne Gandon, Emilie Letourneau, and Tejes Gaertner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Amplitudes/Frequencies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7143950" y="478060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2" type="body"/>
          </p:nvPr>
        </p:nvSpPr>
        <p:spPr>
          <a:xfrm>
            <a:off x="44475" y="1273775"/>
            <a:ext cx="75678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Please Note Initial Amplitude Based on Amplitude Normalized to 1 Cm, intended </a:t>
            </a:r>
            <a:r>
              <a:rPr lang="en" sz="900"/>
              <a:t>frequencies</a:t>
            </a:r>
            <a:r>
              <a:rPr lang="en" sz="900"/>
              <a:t> from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MTU.edu</a:t>
            </a:r>
            <a:endParaRPr sz="900"/>
          </a:p>
        </p:txBody>
      </p:sp>
      <p:graphicFrame>
        <p:nvGraphicFramePr>
          <p:cNvPr id="139" name="Google Shape;139;p22"/>
          <p:cNvGraphicFramePr/>
          <p:nvPr/>
        </p:nvGraphicFramePr>
        <p:xfrm>
          <a:off x="44475" y="15914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{25ABA98B-77B0-40F6-83FD-D809F80FE11B}</a:tableStyleId>
              </a:tblPr>
              <a:tblGrid>
                <a:gridCol w="1360475"/>
                <a:gridCol w="1088200"/>
                <a:gridCol w="1088200"/>
                <a:gridCol w="1632750"/>
                <a:gridCol w="1474325"/>
              </a:tblGrid>
              <a:tr h="76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Electric Initial Amplitude (Cm)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Acoustic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Amplitude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(Cm)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Electric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Error from Intended Frequency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Acoustic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Error from Intended Frequency (%)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.877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403987" y="2469837"/>
            <a:ext cx="3011575" cy="15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experimentally collected data supports our hypothesis that the </a:t>
            </a:r>
            <a:r>
              <a:rPr lang="en"/>
              <a:t>linear</a:t>
            </a:r>
            <a:r>
              <a:rPr lang="en"/>
              <a:t> mass density and harmonic number are proportional to a guitar sound waves decay constant and </a:t>
            </a:r>
            <a:r>
              <a:rPr lang="en"/>
              <a:t>oscillation</a:t>
            </a:r>
            <a:r>
              <a:rPr lang="en"/>
              <a:t> frequency.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79" y="2409350"/>
            <a:ext cx="3806650" cy="21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900" y="2409350"/>
            <a:ext cx="3021522" cy="2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362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error 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9754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Systematic errors: </a:t>
            </a:r>
            <a:endParaRPr sz="23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Playing a </a:t>
            </a:r>
            <a:r>
              <a:rPr lang="en" sz="1700"/>
              <a:t>pre recorded</a:t>
            </a:r>
            <a:r>
              <a:rPr lang="en" sz="1700"/>
              <a:t> audio file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Modeling the string-guitar system without any internal </a:t>
            </a:r>
            <a:r>
              <a:rPr lang="en" sz="1700"/>
              <a:t>resistance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Assuming gamma is a constant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/>
              <a:t>Acoustic vs Electric Build (ie. Acoustic is Hollow-Bodied)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63" y="29180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0" l="7850" r="-7850" t="0"/>
          <a:stretch/>
        </p:blipFill>
        <p:spPr>
          <a:xfrm>
            <a:off x="5108141" y="2918075"/>
            <a:ext cx="3299734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errors 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Arduino’s connection to the computer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position/strength of the guitar string player’s finger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efficacy of the </a:t>
            </a:r>
            <a:r>
              <a:rPr lang="en"/>
              <a:t>Arduino</a:t>
            </a:r>
            <a:r>
              <a:rPr lang="en"/>
              <a:t> microphone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Qualities of the medium (ie. temperature, humidity)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5717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700" y="2843213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275" y="25717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and magnitude of results 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results illustrate that a guitar sound wave can be </a:t>
            </a:r>
            <a:r>
              <a:rPr lang="en"/>
              <a:t>accurately</a:t>
            </a:r>
            <a:r>
              <a:rPr lang="en"/>
              <a:t> modeled as a damped linear </a:t>
            </a:r>
            <a:r>
              <a:rPr lang="en"/>
              <a:t>oscillator (one variable), and has a tau decay constant proportional to intrinsic properties of the sound wave!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higher average Tau for the acoustic guitar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Guitar/String design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research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Conduct the same experiment but vary the </a:t>
            </a:r>
            <a:r>
              <a:rPr lang="en"/>
              <a:t>temperature</a:t>
            </a:r>
            <a:r>
              <a:rPr lang="en"/>
              <a:t> in the </a:t>
            </a:r>
            <a:r>
              <a:rPr lang="en"/>
              <a:t>environment</a:t>
            </a:r>
            <a:r>
              <a:rPr lang="en"/>
              <a:t> by an integer number of </a:t>
            </a:r>
            <a:r>
              <a:rPr lang="en"/>
              <a:t>kelvin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Conduct the experiment in fluids of varying viscosities-water, oil, etc..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50" y="29195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38" y="26289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674" y="3053199"/>
            <a:ext cx="2833225" cy="14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Thank you for listening to our </a:t>
            </a:r>
            <a:r>
              <a:rPr lang="en"/>
              <a:t>presentation! 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3200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 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References? 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  Damped Linear </a:t>
            </a:r>
            <a:r>
              <a:rPr lang="en">
                <a:solidFill>
                  <a:srgbClr val="FFFFFF"/>
                </a:solidFill>
              </a:rPr>
              <a:t>Oscillators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RLC Circuit:                           Vibrating Spring:                      </a:t>
            </a:r>
            <a:r>
              <a:rPr lang="en">
                <a:solidFill>
                  <a:srgbClr val="FFFFFF"/>
                </a:solidFill>
              </a:rPr>
              <a:t>Pendulum: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00" y="2345250"/>
            <a:ext cx="2511051" cy="1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325" y="2345262"/>
            <a:ext cx="2937350" cy="17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346" y="2345250"/>
            <a:ext cx="2799904" cy="17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71775" y="445025"/>
            <a:ext cx="85758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Mathematics</a:t>
            </a:r>
            <a:r>
              <a:rPr lang="en">
                <a:solidFill>
                  <a:srgbClr val="FFFFFF"/>
                </a:solidFill>
              </a:rPr>
              <a:t> of Damped Linear Oscillators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275" y="1147625"/>
            <a:ext cx="4673475" cy="3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25" y="1147626"/>
            <a:ext cx="4098411" cy="30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4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</a:t>
            </a:r>
            <a:r>
              <a:rPr lang="en">
                <a:solidFill>
                  <a:srgbClr val="FFFFFF"/>
                </a:solidFill>
              </a:rPr>
              <a:t>Guitar sound wave’s behavior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Fundamental</a:t>
            </a:r>
            <a:r>
              <a:rPr lang="en" sz="1800">
                <a:solidFill>
                  <a:srgbClr val="FFFFFF"/>
                </a:solidFill>
              </a:rPr>
              <a:t> equations and assumptions: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f=(√(T/U))/2L </a:t>
            </a:r>
            <a:endParaRPr sz="1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Amplitude</a:t>
            </a:r>
            <a:r>
              <a:rPr lang="en" sz="1800">
                <a:solidFill>
                  <a:srgbClr val="FFFFFF"/>
                </a:solidFill>
              </a:rPr>
              <a:t> decay= A0e^-t/tau</a:t>
            </a:r>
            <a:endParaRPr sz="1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Tau=1/n*gamma</a:t>
            </a:r>
            <a:endParaRPr sz="1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A0=(a^2+b^2)^½ </a:t>
            </a:r>
            <a:endParaRPr sz="1800">
              <a:solidFill>
                <a:srgbClr val="FFFFFF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lphaLcPeriod"/>
            </a:pPr>
            <a:r>
              <a:rPr lang="en" sz="1800">
                <a:solidFill>
                  <a:srgbClr val="FFFFFF"/>
                </a:solidFill>
              </a:rPr>
              <a:t>a and b are constant found after </a:t>
            </a:r>
            <a:endParaRPr sz="18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Solving the characteristic equation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75" y="1150400"/>
            <a:ext cx="3130175" cy="19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75" y="3148150"/>
            <a:ext cx="3130175" cy="183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easure the intensity of a sound wave produced by guitars of varying linear mass density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the initial amplitude and frequency for a steel guitar string should be higher than a brass guitar string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the decay constant tau should be higher for each nth increase in harmonic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because steel has a lower linear mass density than brass and an increase in harmonic correlates to a greater number of oscillations per second.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530700" y="724200"/>
            <a:ext cx="4571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Equipment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Uno R3 controller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Jumper Wires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Electret Microphone Amplifier MAX4466 Module Adjustable Gain Blue Breakout Board for Arduino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with audio recordings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stand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Laptop with Arduino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Acoustic and Electric guitars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3197876"/>
            <a:ext cx="1562849" cy="19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693" y="3197876"/>
            <a:ext cx="1412016" cy="19456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65425" y="2887400"/>
            <a:ext cx="15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Acoustic/Brass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908550" y="2887400"/>
            <a:ext cx="13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Electric/Steel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00" y="230025"/>
            <a:ext cx="2097729" cy="157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6">
            <a:alphaModFix/>
          </a:blip>
          <a:srcRect b="0" l="18456" r="31755" t="21513"/>
          <a:stretch/>
        </p:blipFill>
        <p:spPr>
          <a:xfrm>
            <a:off x="3081812" y="198925"/>
            <a:ext cx="778098" cy="1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50225" y="-42050"/>
            <a:ext cx="48420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Experimental Setup and Procedure</a:t>
            </a:r>
            <a:endParaRPr sz="31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90675" y="1272125"/>
            <a:ext cx="3999900" cy="3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Soldering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Wiring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Arduino Code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Experimental Setup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collecting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Analysis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50" y="647175"/>
            <a:ext cx="2422647" cy="18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18948" l="0" r="60449" t="12693"/>
          <a:stretch/>
        </p:blipFill>
        <p:spPr>
          <a:xfrm>
            <a:off x="4972650" y="525450"/>
            <a:ext cx="4084526" cy="397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72103" l="0" r="63488" t="20890"/>
          <a:stretch/>
        </p:blipFill>
        <p:spPr>
          <a:xfrm>
            <a:off x="4972655" y="84600"/>
            <a:ext cx="4084522" cy="4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35450" y="122700"/>
            <a:ext cx="8873100" cy="6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000000"/>
                </a:solidFill>
              </a:rPr>
              <a:t>                      </a:t>
            </a:r>
            <a:r>
              <a:rPr lang="en" sz="3000">
                <a:solidFill>
                  <a:srgbClr val="000000"/>
                </a:solidFill>
              </a:rPr>
              <a:t>Analysis</a:t>
            </a:r>
            <a:r>
              <a:rPr lang="en" sz="4500">
                <a:solidFill>
                  <a:srgbClr val="000000"/>
                </a:solidFill>
              </a:rPr>
              <a:t> </a:t>
            </a:r>
            <a:r>
              <a:rPr lang="en"/>
              <a:t> - </a:t>
            </a:r>
            <a:r>
              <a:rPr lang="en" sz="22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000"/>
              <a:t>going to have 3 graphs here and next page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3450"/>
            <a:ext cx="2658826" cy="17725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20"/>
          <p:cNvGraphicFramePr/>
          <p:nvPr/>
        </p:nvGraphicFramePr>
        <p:xfrm>
          <a:off x="1365125" y="284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{25ABA98B-77B0-40F6-83FD-D809F80FE11B}</a:tableStyleId>
              </a:tblPr>
              <a:tblGrid>
                <a:gridCol w="1408525"/>
                <a:gridCol w="1692600"/>
                <a:gridCol w="1642850"/>
                <a:gridCol w="1536100"/>
              </a:tblGrid>
              <a:tr h="53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Guitar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 Low 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 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Electric/Steel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Acoustic/Brass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835" l="0" r="0" t="835"/>
          <a:stretch/>
        </p:blipFill>
        <p:spPr>
          <a:xfrm>
            <a:off x="6597850" y="1103467"/>
            <a:ext cx="2512075" cy="171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237" y="1083863"/>
            <a:ext cx="2471513" cy="1751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0" y="470382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Plots with Normalized, and Fitted Curves for Acoustic and Electric Guitars, Intensity on Y-axis with respect to time on X-axis.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58825" y="139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graphicFrame>
        <p:nvGraphicFramePr>
          <p:cNvPr id="127" name="Google Shape;127;p21"/>
          <p:cNvGraphicFramePr/>
          <p:nvPr/>
        </p:nvGraphicFramePr>
        <p:xfrm>
          <a:off x="1604150" y="26385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{25ABA98B-77B0-40F6-83FD-D809F80FE11B}</a:tableStyleId>
              </a:tblPr>
              <a:tblGrid>
                <a:gridCol w="1483925"/>
                <a:gridCol w="1483925"/>
                <a:gridCol w="1483925"/>
                <a:gridCol w="1483925"/>
              </a:tblGrid>
              <a:tr h="63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Guitar 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 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 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Tao -  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Electric/Steel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Acoustic/Brass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50" y="938910"/>
            <a:ext cx="2479650" cy="165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34863"/>
            <a:ext cx="2515951" cy="166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179" y="934875"/>
            <a:ext cx="2479634" cy="16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8400" y="4619725"/>
            <a:ext cx="906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Plots with Normalized, and Fitted Curves for Acoustic and Electric Guitars, Intensity on Y-axis with respect to time on X-axis.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